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59" d="100"/>
          <a:sy n="59" d="100"/>
        </p:scale>
        <p:origin x="114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AC607A-8721-4839-8032-DCD558CFEFF9}" type="datetimeFigureOut">
              <a:rPr lang="en-US" smtClean="0"/>
              <a:t>12/13/2015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FED76A-4574-449B-89C5-35D381E37228}" type="slidenum">
              <a:rPr lang="en-US" smtClean="0"/>
              <a:t>‹#›</a:t>
            </a:fld>
            <a:endParaRPr lang="en-US"/>
          </a:p>
        </p:txBody>
      </p:sp>
    </p:spTree>
    <p:extLst>
      <p:ext uri="{BB962C8B-B14F-4D97-AF65-F5344CB8AC3E}">
        <p14:creationId xmlns:p14="http://schemas.microsoft.com/office/powerpoint/2010/main" val="102551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FED76A-4574-449B-89C5-35D381E37228}" type="slidenum">
              <a:rPr lang="en-US" smtClean="0"/>
              <a:t>2</a:t>
            </a:fld>
            <a:endParaRPr lang="en-US"/>
          </a:p>
        </p:txBody>
      </p:sp>
    </p:spTree>
    <p:extLst>
      <p:ext uri="{BB962C8B-B14F-4D97-AF65-F5344CB8AC3E}">
        <p14:creationId xmlns:p14="http://schemas.microsoft.com/office/powerpoint/2010/main" val="5179117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C5E5D4A-8931-4E7C-93FE-9494A922CC2D}" type="datetime1">
              <a:rPr lang="en-US" smtClean="0"/>
              <a:t>12/13/2015</a:t>
            </a:fld>
            <a:endParaRPr lang="en-US"/>
          </a:p>
        </p:txBody>
      </p:sp>
      <p:sp>
        <p:nvSpPr>
          <p:cNvPr id="5" name="Footer Placeholder 4"/>
          <p:cNvSpPr>
            <a:spLocks noGrp="1"/>
          </p:cNvSpPr>
          <p:nvPr>
            <p:ph type="ftr" sz="quarter" idx="11"/>
          </p:nvPr>
        </p:nvSpPr>
        <p:spPr/>
        <p:txBody>
          <a:bodyPr/>
          <a:lstStyle/>
          <a:p>
            <a:r>
              <a:rPr lang="en-US" smtClean="0"/>
              <a:t>METC 143 Materials and Processing</a:t>
            </a:r>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272076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D3088-68F8-4761-B4CB-7FFC3B684C96}" type="datetime1">
              <a:rPr lang="en-US" smtClean="0"/>
              <a:t>12/13/2015</a:t>
            </a:fld>
            <a:endParaRPr lang="en-US"/>
          </a:p>
        </p:txBody>
      </p:sp>
      <p:sp>
        <p:nvSpPr>
          <p:cNvPr id="6" name="Footer Placeholder 5"/>
          <p:cNvSpPr>
            <a:spLocks noGrp="1"/>
          </p:cNvSpPr>
          <p:nvPr>
            <p:ph type="ftr" sz="quarter" idx="11"/>
          </p:nvPr>
        </p:nvSpPr>
        <p:spPr/>
        <p:txBody>
          <a:bodyPr/>
          <a:lstStyle/>
          <a:p>
            <a:r>
              <a:rPr lang="en-US" smtClean="0"/>
              <a:t>METC 143 Materials and Processing</a:t>
            </a:r>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97399539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D3088-68F8-4761-B4CB-7FFC3B684C96}" type="datetime1">
              <a:rPr lang="en-US" smtClean="0"/>
              <a:t>12/13/2015</a:t>
            </a:fld>
            <a:endParaRPr lang="en-US"/>
          </a:p>
        </p:txBody>
      </p:sp>
      <p:sp>
        <p:nvSpPr>
          <p:cNvPr id="6" name="Footer Placeholder 5"/>
          <p:cNvSpPr>
            <a:spLocks noGrp="1"/>
          </p:cNvSpPr>
          <p:nvPr>
            <p:ph type="ftr" sz="quarter" idx="11"/>
          </p:nvPr>
        </p:nvSpPr>
        <p:spPr/>
        <p:txBody>
          <a:bodyPr/>
          <a:lstStyle/>
          <a:p>
            <a:r>
              <a:rPr lang="en-US" smtClean="0"/>
              <a:t>METC 143 Materials and Processing</a:t>
            </a:r>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353111193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D3088-68F8-4761-B4CB-7FFC3B684C96}" type="datetime1">
              <a:rPr lang="en-US" smtClean="0"/>
              <a:t>12/13/2015</a:t>
            </a:fld>
            <a:endParaRPr lang="en-US"/>
          </a:p>
        </p:txBody>
      </p:sp>
      <p:sp>
        <p:nvSpPr>
          <p:cNvPr id="6" name="Footer Placeholder 5"/>
          <p:cNvSpPr>
            <a:spLocks noGrp="1"/>
          </p:cNvSpPr>
          <p:nvPr>
            <p:ph type="ftr" sz="quarter" idx="11"/>
          </p:nvPr>
        </p:nvSpPr>
        <p:spPr/>
        <p:txBody>
          <a:bodyPr/>
          <a:lstStyle/>
          <a:p>
            <a:r>
              <a:rPr lang="en-US" smtClean="0"/>
              <a:t>METC 143 Materials and Processing</a:t>
            </a:r>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56441FDF-F1CF-46F7-B52D-F8D63D853E0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916682467"/>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3D3088-68F8-4761-B4CB-7FFC3B684C96}" type="datetime1">
              <a:rPr lang="en-US" smtClean="0"/>
              <a:t>12/13/2015</a:t>
            </a:fld>
            <a:endParaRPr lang="en-US"/>
          </a:p>
        </p:txBody>
      </p:sp>
      <p:sp>
        <p:nvSpPr>
          <p:cNvPr id="6" name="Footer Placeholder 5"/>
          <p:cNvSpPr>
            <a:spLocks noGrp="1"/>
          </p:cNvSpPr>
          <p:nvPr>
            <p:ph type="ftr" sz="quarter" idx="11"/>
          </p:nvPr>
        </p:nvSpPr>
        <p:spPr/>
        <p:txBody>
          <a:bodyPr/>
          <a:lstStyle/>
          <a:p>
            <a:r>
              <a:rPr lang="en-US" smtClean="0"/>
              <a:t>METC 143 Materials and Processing</a:t>
            </a:r>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2369611149"/>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3D3088-68F8-4761-B4CB-7FFC3B684C96}" type="datetime1">
              <a:rPr lang="en-US" smtClean="0"/>
              <a:t>12/13/2015</a:t>
            </a:fld>
            <a:endParaRPr lang="en-US"/>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2609442306"/>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FC3D3088-68F8-4761-B4CB-7FFC3B684C96}" type="datetime1">
              <a:rPr lang="en-US" smtClean="0"/>
              <a:t>12/13/2015</a:t>
            </a:fld>
            <a:endParaRPr lang="en-US"/>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3322613890"/>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8B04C2-1655-40F6-8AE3-4A32223940AD}" type="datetime1">
              <a:rPr lang="en-US" smtClean="0"/>
              <a:t>12/13/2015</a:t>
            </a:fld>
            <a:endParaRPr lang="en-US"/>
          </a:p>
        </p:txBody>
      </p:sp>
      <p:sp>
        <p:nvSpPr>
          <p:cNvPr id="5" name="Footer Placeholder 4"/>
          <p:cNvSpPr>
            <a:spLocks noGrp="1"/>
          </p:cNvSpPr>
          <p:nvPr>
            <p:ph type="ftr" sz="quarter" idx="11"/>
          </p:nvPr>
        </p:nvSpPr>
        <p:spPr/>
        <p:txBody>
          <a:bodyPr/>
          <a:lstStyle/>
          <a:p>
            <a:r>
              <a:rPr lang="en-US" smtClean="0"/>
              <a:t>METC 143 Materials and Processing</a:t>
            </a:r>
            <a:endParaRPr lang="en-US"/>
          </a:p>
        </p:txBody>
      </p:sp>
      <p:sp>
        <p:nvSpPr>
          <p:cNvPr id="6" name="Slide Number Placeholder 5"/>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970271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02FC470-CFB3-4B0E-90EA-635073BA8076}" type="datetime1">
              <a:rPr lang="en-US" smtClean="0"/>
              <a:t>12/13/2015</a:t>
            </a:fld>
            <a:endParaRPr lang="en-US"/>
          </a:p>
        </p:txBody>
      </p:sp>
      <p:sp>
        <p:nvSpPr>
          <p:cNvPr id="5" name="Footer Placeholder 4"/>
          <p:cNvSpPr>
            <a:spLocks noGrp="1"/>
          </p:cNvSpPr>
          <p:nvPr>
            <p:ph type="ftr" sz="quarter" idx="11"/>
          </p:nvPr>
        </p:nvSpPr>
        <p:spPr>
          <a:xfrm>
            <a:off x="680321" y="5936188"/>
            <a:ext cx="6126805" cy="365125"/>
          </a:xfrm>
        </p:spPr>
        <p:txBody>
          <a:bodyPr/>
          <a:lstStyle/>
          <a:p>
            <a:r>
              <a:rPr lang="en-US" smtClean="0"/>
              <a:t>METC 143 Materials and Processing</a:t>
            </a:r>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56441FDF-F1CF-46F7-B52D-F8D63D853E0F}" type="slidenum">
              <a:rPr lang="en-US" smtClean="0"/>
              <a:t>‹#›</a:t>
            </a:fld>
            <a:endParaRPr lang="en-US"/>
          </a:p>
        </p:txBody>
      </p:sp>
    </p:spTree>
    <p:extLst>
      <p:ext uri="{BB962C8B-B14F-4D97-AF65-F5344CB8AC3E}">
        <p14:creationId xmlns:p14="http://schemas.microsoft.com/office/powerpoint/2010/main" val="1727209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87F4E6-2FE7-4370-9D7E-34889EC2C4B9}" type="datetime1">
              <a:rPr lang="en-US" smtClean="0"/>
              <a:t>12/13/2015</a:t>
            </a:fld>
            <a:endParaRPr lang="en-US"/>
          </a:p>
        </p:txBody>
      </p:sp>
      <p:sp>
        <p:nvSpPr>
          <p:cNvPr id="5" name="Footer Placeholder 4"/>
          <p:cNvSpPr>
            <a:spLocks noGrp="1"/>
          </p:cNvSpPr>
          <p:nvPr>
            <p:ph type="ftr" sz="quarter" idx="11"/>
          </p:nvPr>
        </p:nvSpPr>
        <p:spPr/>
        <p:txBody>
          <a:bodyPr/>
          <a:lstStyle/>
          <a:p>
            <a:r>
              <a:rPr lang="en-US" smtClean="0"/>
              <a:t>METC 143 Materials and Processing</a:t>
            </a:r>
            <a:endParaRPr lang="en-US"/>
          </a:p>
        </p:txBody>
      </p:sp>
      <p:sp>
        <p:nvSpPr>
          <p:cNvPr id="6" name="Slide Number Placeholder 5"/>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4260590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4689D7-906C-42A0-A780-E94BF1B4ED40}" type="datetime1">
              <a:rPr lang="en-US" smtClean="0"/>
              <a:t>12/13/2015</a:t>
            </a:fld>
            <a:endParaRPr lang="en-US"/>
          </a:p>
        </p:txBody>
      </p:sp>
      <p:sp>
        <p:nvSpPr>
          <p:cNvPr id="5" name="Footer Placeholder 4"/>
          <p:cNvSpPr>
            <a:spLocks noGrp="1"/>
          </p:cNvSpPr>
          <p:nvPr>
            <p:ph type="ftr" sz="quarter" idx="11"/>
          </p:nvPr>
        </p:nvSpPr>
        <p:spPr/>
        <p:txBody>
          <a:bodyPr/>
          <a:lstStyle/>
          <a:p>
            <a:r>
              <a:rPr lang="en-US" smtClean="0"/>
              <a:t>METC 143 Materials and Processing</a:t>
            </a:r>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1880522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5367340-8AE6-4177-85FF-743962286941}" type="datetime1">
              <a:rPr lang="en-US" smtClean="0"/>
              <a:t>12/13/2015</a:t>
            </a:fld>
            <a:endParaRPr lang="en-US"/>
          </a:p>
        </p:txBody>
      </p:sp>
      <p:sp>
        <p:nvSpPr>
          <p:cNvPr id="6" name="Footer Placeholder 5"/>
          <p:cNvSpPr>
            <a:spLocks noGrp="1"/>
          </p:cNvSpPr>
          <p:nvPr>
            <p:ph type="ftr" sz="quarter" idx="11"/>
          </p:nvPr>
        </p:nvSpPr>
        <p:spPr/>
        <p:txBody>
          <a:bodyPr/>
          <a:lstStyle/>
          <a:p>
            <a:r>
              <a:rPr lang="en-US" smtClean="0"/>
              <a:t>METC 143 Materials and Processing</a:t>
            </a:r>
            <a:endParaRPr lang="en-US"/>
          </a:p>
        </p:txBody>
      </p:sp>
      <p:sp>
        <p:nvSpPr>
          <p:cNvPr id="7" name="Slide Number Placeholder 6"/>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3357073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584E25-5B87-4890-9C9C-BFB251148A39}" type="datetime1">
              <a:rPr lang="en-US" smtClean="0"/>
              <a:t>12/13/2015</a:t>
            </a:fld>
            <a:endParaRPr lang="en-US"/>
          </a:p>
        </p:txBody>
      </p:sp>
      <p:sp>
        <p:nvSpPr>
          <p:cNvPr id="8" name="Footer Placeholder 7"/>
          <p:cNvSpPr>
            <a:spLocks noGrp="1"/>
          </p:cNvSpPr>
          <p:nvPr>
            <p:ph type="ftr" sz="quarter" idx="11"/>
          </p:nvPr>
        </p:nvSpPr>
        <p:spPr/>
        <p:txBody>
          <a:bodyPr/>
          <a:lstStyle/>
          <a:p>
            <a:r>
              <a:rPr lang="en-US" smtClean="0"/>
              <a:t>METC 143 Materials and Processing</a:t>
            </a:r>
            <a:endParaRPr lang="en-US"/>
          </a:p>
        </p:txBody>
      </p:sp>
      <p:sp>
        <p:nvSpPr>
          <p:cNvPr id="9" name="Slide Number Placeholder 8"/>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2808370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C65B32-576B-492D-869A-5B5EAA31B3F6}" type="datetime1">
              <a:rPr lang="en-US" smtClean="0"/>
              <a:t>12/13/2015</a:t>
            </a:fld>
            <a:endParaRPr lang="en-US"/>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108306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39B210E-1F3F-4C27-ABA7-D70A5AE9FB11}" type="datetime1">
              <a:rPr lang="en-US" smtClean="0"/>
              <a:t>12/13/2015</a:t>
            </a:fld>
            <a:endParaRPr lang="en-US"/>
          </a:p>
        </p:txBody>
      </p:sp>
      <p:sp>
        <p:nvSpPr>
          <p:cNvPr id="3" name="Footer Placeholder 2"/>
          <p:cNvSpPr>
            <a:spLocks noGrp="1"/>
          </p:cNvSpPr>
          <p:nvPr>
            <p:ph type="ftr" sz="quarter" idx="11"/>
          </p:nvPr>
        </p:nvSpPr>
        <p:spPr/>
        <p:txBody>
          <a:bodyPr/>
          <a:lstStyle/>
          <a:p>
            <a:r>
              <a:rPr lang="en-US" smtClean="0"/>
              <a:t>METC 143 Materials and Processing</a:t>
            </a:r>
            <a:endParaRPr lang="en-US"/>
          </a:p>
        </p:txBody>
      </p:sp>
      <p:sp>
        <p:nvSpPr>
          <p:cNvPr id="4" name="Slide Number Placeholder 3"/>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1954089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D0778D-2C3A-4E67-81A2-C2CCF513216D}" type="datetime1">
              <a:rPr lang="en-US" smtClean="0"/>
              <a:t>12/13/2015</a:t>
            </a:fld>
            <a:endParaRPr lang="en-US"/>
          </a:p>
        </p:txBody>
      </p:sp>
      <p:sp>
        <p:nvSpPr>
          <p:cNvPr id="6" name="Footer Placeholder 5"/>
          <p:cNvSpPr>
            <a:spLocks noGrp="1"/>
          </p:cNvSpPr>
          <p:nvPr>
            <p:ph type="ftr" sz="quarter" idx="11"/>
          </p:nvPr>
        </p:nvSpPr>
        <p:spPr/>
        <p:txBody>
          <a:bodyPr/>
          <a:lstStyle/>
          <a:p>
            <a:r>
              <a:rPr lang="en-US" smtClean="0"/>
              <a:t>METC 143 Materials and Processing</a:t>
            </a:r>
            <a:endParaRPr lang="en-US"/>
          </a:p>
        </p:txBody>
      </p:sp>
      <p:sp>
        <p:nvSpPr>
          <p:cNvPr id="7" name="Slide Number Placeholder 6"/>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956177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61892-53E4-48DF-8D4A-4DA936952F67}" type="datetime1">
              <a:rPr lang="en-US" smtClean="0"/>
              <a:t>12/13/2015</a:t>
            </a:fld>
            <a:endParaRPr lang="en-US"/>
          </a:p>
        </p:txBody>
      </p:sp>
      <p:sp>
        <p:nvSpPr>
          <p:cNvPr id="6" name="Footer Placeholder 5"/>
          <p:cNvSpPr>
            <a:spLocks noGrp="1"/>
          </p:cNvSpPr>
          <p:nvPr>
            <p:ph type="ftr" sz="quarter" idx="11"/>
          </p:nvPr>
        </p:nvSpPr>
        <p:spPr/>
        <p:txBody>
          <a:bodyPr/>
          <a:lstStyle/>
          <a:p>
            <a:r>
              <a:rPr lang="en-US" smtClean="0"/>
              <a:t>METC 143 Materials and Processing</a:t>
            </a:r>
            <a:endParaRPr lang="en-US"/>
          </a:p>
        </p:txBody>
      </p:sp>
      <p:sp>
        <p:nvSpPr>
          <p:cNvPr id="7" name="Slide Number Placeholder 6"/>
          <p:cNvSpPr>
            <a:spLocks noGrp="1"/>
          </p:cNvSpPr>
          <p:nvPr>
            <p:ph type="sldNum" sz="quarter" idx="12"/>
          </p:nvPr>
        </p:nvSpPr>
        <p:spPr/>
        <p:txBody>
          <a:bodyPr/>
          <a:lstStyle/>
          <a:p>
            <a:fld id="{56441FDF-F1CF-46F7-B52D-F8D63D853E0F}" type="slidenum">
              <a:rPr lang="en-US" smtClean="0"/>
              <a:t>‹#›</a:t>
            </a:fld>
            <a:endParaRPr lang="en-US"/>
          </a:p>
        </p:txBody>
      </p:sp>
    </p:spTree>
    <p:extLst>
      <p:ext uri="{BB962C8B-B14F-4D97-AF65-F5344CB8AC3E}">
        <p14:creationId xmlns:p14="http://schemas.microsoft.com/office/powerpoint/2010/main" val="3992992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C3D3088-68F8-4761-B4CB-7FFC3B684C96}" type="datetime1">
              <a:rPr lang="en-US" smtClean="0"/>
              <a:t>12/13/2015</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smtClean="0"/>
              <a:t>METC 143 Materials and Processing</a:t>
            </a:r>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6441FDF-F1CF-46F7-B52D-F8D63D853E0F}" type="slidenum">
              <a:rPr lang="en-US" smtClean="0"/>
              <a:t>‹#›</a:t>
            </a:fld>
            <a:endParaRPr lang="en-US"/>
          </a:p>
        </p:txBody>
      </p:sp>
    </p:spTree>
    <p:extLst>
      <p:ext uri="{BB962C8B-B14F-4D97-AF65-F5344CB8AC3E}">
        <p14:creationId xmlns:p14="http://schemas.microsoft.com/office/powerpoint/2010/main" val="1864171665"/>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hf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Cable Design Project</a:t>
            </a:r>
            <a:endParaRPr lang="en-US" dirty="0"/>
          </a:p>
        </p:txBody>
      </p:sp>
      <p:sp>
        <p:nvSpPr>
          <p:cNvPr id="3" name="Subtitle 2"/>
          <p:cNvSpPr>
            <a:spLocks noGrp="1"/>
          </p:cNvSpPr>
          <p:nvPr>
            <p:ph type="subTitle" idx="1"/>
          </p:nvPr>
        </p:nvSpPr>
        <p:spPr/>
        <p:txBody>
          <a:bodyPr>
            <a:normAutofit lnSpcReduction="10000"/>
          </a:bodyPr>
          <a:lstStyle/>
          <a:p>
            <a:r>
              <a:rPr lang="en-US" dirty="0" smtClean="0"/>
              <a:t>Everett Barry, Jr. </a:t>
            </a:r>
          </a:p>
          <a:p>
            <a:r>
              <a:rPr lang="en-US" dirty="0" smtClean="0"/>
              <a:t>METC 143 </a:t>
            </a:r>
          </a:p>
          <a:p>
            <a:r>
              <a:rPr lang="en-US" dirty="0" smtClean="0"/>
              <a:t>December 16, 2015 </a:t>
            </a:r>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1</a:t>
            </a:fld>
            <a:endParaRPr lang="en-US"/>
          </a:p>
        </p:txBody>
      </p:sp>
    </p:spTree>
    <p:extLst>
      <p:ext uri="{BB962C8B-B14F-4D97-AF65-F5344CB8AC3E}">
        <p14:creationId xmlns:p14="http://schemas.microsoft.com/office/powerpoint/2010/main" val="19166564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Calculations</a:t>
            </a:r>
          </a:p>
        </p:txBody>
      </p:sp>
      <p:sp>
        <p:nvSpPr>
          <p:cNvPr id="3" name="Content Placeholder 2"/>
          <p:cNvSpPr>
            <a:spLocks noGrp="1"/>
          </p:cNvSpPr>
          <p:nvPr>
            <p:ph idx="1"/>
          </p:nvPr>
        </p:nvSpPr>
        <p:spPr/>
        <p:txBody>
          <a:bodyPr/>
          <a:lstStyle/>
          <a:p>
            <a:r>
              <a:rPr lang="en-US" dirty="0" smtClean="0"/>
              <a:t>Stress vs Diameter  </a:t>
            </a:r>
          </a:p>
          <a:p>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10</a:t>
            </a:fld>
            <a:endParaRPr lang="en-US"/>
          </a:p>
        </p:txBody>
      </p:sp>
      <p:pic>
        <p:nvPicPr>
          <p:cNvPr id="6" name="Picture 5"/>
          <p:cNvPicPr>
            <a:picLocks noChangeAspect="1"/>
          </p:cNvPicPr>
          <p:nvPr/>
        </p:nvPicPr>
        <p:blipFill>
          <a:blip r:embed="rId2"/>
          <a:stretch>
            <a:fillRect/>
          </a:stretch>
        </p:blipFill>
        <p:spPr>
          <a:xfrm>
            <a:off x="4327073" y="2008414"/>
            <a:ext cx="3706584" cy="4691063"/>
          </a:xfrm>
          <a:prstGeom prst="rect">
            <a:avLst/>
          </a:prstGeom>
        </p:spPr>
      </p:pic>
    </p:spTree>
    <p:extLst>
      <p:ext uri="{BB962C8B-B14F-4D97-AF65-F5344CB8AC3E}">
        <p14:creationId xmlns:p14="http://schemas.microsoft.com/office/powerpoint/2010/main" val="3325017045"/>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Calculations</a:t>
            </a:r>
          </a:p>
        </p:txBody>
      </p:sp>
      <p:sp>
        <p:nvSpPr>
          <p:cNvPr id="3" name="Content Placeholder 2"/>
          <p:cNvSpPr>
            <a:spLocks noGrp="1"/>
          </p:cNvSpPr>
          <p:nvPr>
            <p:ph idx="1"/>
          </p:nvPr>
        </p:nvSpPr>
        <p:spPr>
          <a:xfrm>
            <a:off x="0" y="2531872"/>
            <a:ext cx="9613861" cy="3599316"/>
          </a:xfrm>
        </p:spPr>
        <p:txBody>
          <a:bodyPr/>
          <a:lstStyle/>
          <a:p>
            <a:r>
              <a:rPr lang="en-US" dirty="0" smtClean="0"/>
              <a:t>Stress vs. Diameter Plot </a:t>
            </a:r>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11</a:t>
            </a:fld>
            <a:endParaRPr lang="en-US"/>
          </a:p>
        </p:txBody>
      </p:sp>
      <p:pic>
        <p:nvPicPr>
          <p:cNvPr id="6" name="Picture 5"/>
          <p:cNvPicPr>
            <a:picLocks noChangeAspect="1"/>
          </p:cNvPicPr>
          <p:nvPr/>
        </p:nvPicPr>
        <p:blipFill>
          <a:blip r:embed="rId2"/>
          <a:stretch>
            <a:fillRect/>
          </a:stretch>
        </p:blipFill>
        <p:spPr>
          <a:xfrm>
            <a:off x="3817292" y="2223896"/>
            <a:ext cx="7286137" cy="3907292"/>
          </a:xfrm>
          <a:prstGeom prst="rect">
            <a:avLst/>
          </a:prstGeom>
        </p:spPr>
      </p:pic>
    </p:spTree>
    <p:extLst>
      <p:ext uri="{BB962C8B-B14F-4D97-AF65-F5344CB8AC3E}">
        <p14:creationId xmlns:p14="http://schemas.microsoft.com/office/powerpoint/2010/main" val="28119139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Fatigue Analysis</a:t>
            </a:r>
          </a:p>
        </p:txBody>
      </p:sp>
      <p:sp>
        <p:nvSpPr>
          <p:cNvPr id="3" name="Content Placeholder 2"/>
          <p:cNvSpPr>
            <a:spLocks noGrp="1"/>
          </p:cNvSpPr>
          <p:nvPr>
            <p:ph idx="1"/>
          </p:nvPr>
        </p:nvSpPr>
        <p:spPr>
          <a:xfrm>
            <a:off x="790930" y="1949975"/>
            <a:ext cx="10515600" cy="4351338"/>
          </a:xfrm>
        </p:spPr>
        <p:txBody>
          <a:bodyPr>
            <a:normAutofit lnSpcReduction="10000"/>
          </a:bodyPr>
          <a:lstStyle/>
          <a:p>
            <a:r>
              <a:rPr lang="en-US" dirty="0" smtClean="0"/>
              <a:t>For my </a:t>
            </a:r>
            <a:r>
              <a:rPr lang="en-US" dirty="0"/>
              <a:t>selected diameter, </a:t>
            </a:r>
            <a:r>
              <a:rPr lang="en-US" dirty="0" smtClean="0"/>
              <a:t> I calculated the </a:t>
            </a:r>
            <a:r>
              <a:rPr lang="en-US" dirty="0"/>
              <a:t>stress generated for </a:t>
            </a:r>
            <a:r>
              <a:rPr lang="en-US" dirty="0" smtClean="0"/>
              <a:t>aluminum </a:t>
            </a:r>
            <a:r>
              <a:rPr lang="en-US" dirty="0"/>
              <a:t>and steel</a:t>
            </a:r>
            <a:r>
              <a:rPr lang="en-US" dirty="0" smtClean="0"/>
              <a:t>. </a:t>
            </a:r>
          </a:p>
          <a:p>
            <a:endParaRPr lang="en-US" dirty="0"/>
          </a:p>
          <a:p>
            <a:endParaRPr lang="en-US" dirty="0" smtClean="0"/>
          </a:p>
          <a:p>
            <a:endParaRPr lang="en-US" dirty="0"/>
          </a:p>
          <a:p>
            <a:endParaRPr lang="en-US" dirty="0" smtClean="0"/>
          </a:p>
          <a:p>
            <a:endParaRPr lang="en-US" dirty="0"/>
          </a:p>
          <a:p>
            <a:r>
              <a:rPr lang="en-US" dirty="0"/>
              <a:t>The maximum number of cycles you can get out of aluminum during it operation is approximately 100,000 cycles in its life time. The maximum number of cycles you can get out of steel during it operation is approximately 1,000,000 cycles in its life time.</a:t>
            </a:r>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12</a:t>
            </a:fld>
            <a:endParaRPr lang="en-US"/>
          </a:p>
        </p:txBody>
      </p:sp>
      <p:pic>
        <p:nvPicPr>
          <p:cNvPr id="6" name="Picture 5"/>
          <p:cNvPicPr>
            <a:picLocks noChangeAspect="1"/>
          </p:cNvPicPr>
          <p:nvPr/>
        </p:nvPicPr>
        <p:blipFill>
          <a:blip r:embed="rId2"/>
          <a:stretch>
            <a:fillRect/>
          </a:stretch>
        </p:blipFill>
        <p:spPr>
          <a:xfrm>
            <a:off x="1659511" y="3254389"/>
            <a:ext cx="3146531" cy="732284"/>
          </a:xfrm>
          <a:prstGeom prst="rect">
            <a:avLst/>
          </a:prstGeom>
        </p:spPr>
      </p:pic>
      <p:pic>
        <p:nvPicPr>
          <p:cNvPr id="7" name="Picture 6"/>
          <p:cNvPicPr>
            <a:picLocks noChangeAspect="1"/>
          </p:cNvPicPr>
          <p:nvPr/>
        </p:nvPicPr>
        <p:blipFill>
          <a:blip r:embed="rId3"/>
          <a:stretch>
            <a:fillRect/>
          </a:stretch>
        </p:blipFill>
        <p:spPr>
          <a:xfrm>
            <a:off x="7037334" y="3254389"/>
            <a:ext cx="3146531" cy="732284"/>
          </a:xfrm>
          <a:prstGeom prst="rect">
            <a:avLst/>
          </a:prstGeom>
        </p:spPr>
      </p:pic>
    </p:spTree>
    <p:extLst>
      <p:ext uri="{BB962C8B-B14F-4D97-AF65-F5344CB8AC3E}">
        <p14:creationId xmlns:p14="http://schemas.microsoft.com/office/powerpoint/2010/main" val="27453847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Thermal Analysis</a:t>
            </a:r>
          </a:p>
        </p:txBody>
      </p:sp>
      <p:sp>
        <p:nvSpPr>
          <p:cNvPr id="3" name="Content Placeholder 2"/>
          <p:cNvSpPr>
            <a:spLocks noGrp="1"/>
          </p:cNvSpPr>
          <p:nvPr>
            <p:ph idx="1"/>
          </p:nvPr>
        </p:nvSpPr>
        <p:spPr>
          <a:xfrm>
            <a:off x="680321" y="1934382"/>
            <a:ext cx="9613861" cy="3599316"/>
          </a:xfrm>
        </p:spPr>
        <p:txBody>
          <a:bodyPr/>
          <a:lstStyle/>
          <a:p>
            <a:r>
              <a:rPr lang="en-US" dirty="0"/>
              <a:t> </a:t>
            </a:r>
            <a:r>
              <a:rPr lang="en-US" dirty="0" smtClean="0"/>
              <a:t>Here is the thermal </a:t>
            </a:r>
            <a:r>
              <a:rPr lang="en-US" dirty="0"/>
              <a:t>Expansion of each </a:t>
            </a:r>
            <a:r>
              <a:rPr lang="en-US" dirty="0" smtClean="0"/>
              <a:t>material. </a:t>
            </a:r>
            <a:endParaRPr lang="en-US" dirty="0"/>
          </a:p>
        </p:txBody>
      </p:sp>
      <p:sp>
        <p:nvSpPr>
          <p:cNvPr id="4" name="Footer Placeholder 3"/>
          <p:cNvSpPr>
            <a:spLocks noGrp="1"/>
          </p:cNvSpPr>
          <p:nvPr>
            <p:ph type="ftr" sz="quarter" idx="11"/>
          </p:nvPr>
        </p:nvSpPr>
        <p:spPr>
          <a:xfrm>
            <a:off x="680321" y="6412115"/>
            <a:ext cx="6870660" cy="365125"/>
          </a:xfrm>
        </p:spPr>
        <p:txBody>
          <a:bodyPr/>
          <a:lstStyle/>
          <a:p>
            <a:r>
              <a:rPr lang="en-US" dirty="0" smtClean="0"/>
              <a:t>METC 143 Materials and Processing</a:t>
            </a:r>
            <a:endParaRPr lang="en-US" dirty="0"/>
          </a:p>
        </p:txBody>
      </p:sp>
      <p:sp>
        <p:nvSpPr>
          <p:cNvPr id="5" name="Slide Number Placeholder 4"/>
          <p:cNvSpPr>
            <a:spLocks noGrp="1"/>
          </p:cNvSpPr>
          <p:nvPr>
            <p:ph type="sldNum" sz="quarter" idx="12"/>
          </p:nvPr>
        </p:nvSpPr>
        <p:spPr/>
        <p:txBody>
          <a:bodyPr/>
          <a:lstStyle/>
          <a:p>
            <a:fld id="{56441FDF-F1CF-46F7-B52D-F8D63D853E0F}" type="slidenum">
              <a:rPr lang="en-US" smtClean="0"/>
              <a:t>13</a:t>
            </a:fld>
            <a:endParaRPr lang="en-US"/>
          </a:p>
        </p:txBody>
      </p:sp>
      <p:pic>
        <p:nvPicPr>
          <p:cNvPr id="6" name="Picture 5"/>
          <p:cNvPicPr>
            <a:picLocks noChangeAspect="1"/>
          </p:cNvPicPr>
          <p:nvPr/>
        </p:nvPicPr>
        <p:blipFill>
          <a:blip r:embed="rId2"/>
          <a:stretch>
            <a:fillRect/>
          </a:stretch>
        </p:blipFill>
        <p:spPr>
          <a:xfrm>
            <a:off x="1012371" y="2318656"/>
            <a:ext cx="9470571" cy="3993243"/>
          </a:xfrm>
          <a:prstGeom prst="rect">
            <a:avLst/>
          </a:prstGeom>
        </p:spPr>
      </p:pic>
    </p:spTree>
    <p:extLst>
      <p:ext uri="{BB962C8B-B14F-4D97-AF65-F5344CB8AC3E}">
        <p14:creationId xmlns:p14="http://schemas.microsoft.com/office/powerpoint/2010/main" val="11815710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dirty="0" smtClean="0"/>
              <a:t>    I </a:t>
            </a:r>
            <a:r>
              <a:rPr lang="en-US" dirty="0"/>
              <a:t>chose a 1 inch diameter because I felt safer with it being the strongest. I would feel most at peace at mind for the crew and operator due to the fact that the cable can operate well and beyond the minimum requirements safe. You can never be too safe.</a:t>
            </a:r>
          </a:p>
          <a:p>
            <a:r>
              <a:rPr lang="en-US" dirty="0" smtClean="0"/>
              <a:t>    I </a:t>
            </a:r>
            <a:r>
              <a:rPr lang="en-US" dirty="0"/>
              <a:t>chose steel as my material because it not as expensive as titanium. I can be made out of recycled steel which is not so scarce. It is strong enough to handle a 60 ton vehicle. It can get the job done without breaking the bank. You can also get a whole magnitude amount of more cycles compared to aluminum.</a:t>
            </a:r>
          </a:p>
          <a:p>
            <a:endParaRPr lang="en-US" dirty="0"/>
          </a:p>
        </p:txBody>
      </p:sp>
      <p:sp>
        <p:nvSpPr>
          <p:cNvPr id="4" name="Footer Placeholder 3"/>
          <p:cNvSpPr>
            <a:spLocks noGrp="1"/>
          </p:cNvSpPr>
          <p:nvPr>
            <p:ph type="ftr" sz="quarter" idx="11"/>
          </p:nvPr>
        </p:nvSpPr>
        <p:spPr/>
        <p:txBody>
          <a:bodyPr/>
          <a:lstStyle/>
          <a:p>
            <a:r>
              <a:rPr lang="en-US" dirty="0" smtClean="0"/>
              <a:t>METC 143 Materials and Processing</a:t>
            </a:r>
            <a:endParaRPr lang="en-US" dirty="0"/>
          </a:p>
        </p:txBody>
      </p:sp>
      <p:sp>
        <p:nvSpPr>
          <p:cNvPr id="5" name="Slide Number Placeholder 4"/>
          <p:cNvSpPr>
            <a:spLocks noGrp="1"/>
          </p:cNvSpPr>
          <p:nvPr>
            <p:ph type="sldNum" sz="quarter" idx="12"/>
          </p:nvPr>
        </p:nvSpPr>
        <p:spPr/>
        <p:txBody>
          <a:bodyPr/>
          <a:lstStyle/>
          <a:p>
            <a:fld id="{56441FDF-F1CF-46F7-B52D-F8D63D853E0F}" type="slidenum">
              <a:rPr lang="en-US" smtClean="0"/>
              <a:t>14</a:t>
            </a:fld>
            <a:endParaRPr lang="en-US"/>
          </a:p>
        </p:txBody>
      </p:sp>
    </p:spTree>
    <p:extLst>
      <p:ext uri="{BB962C8B-B14F-4D97-AF65-F5344CB8AC3E}">
        <p14:creationId xmlns:p14="http://schemas.microsoft.com/office/powerpoint/2010/main" val="2655728374"/>
      </p:ext>
    </p:extLst>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marL="0" indent="0" algn="ctr">
              <a:buNone/>
            </a:pPr>
            <a:r>
              <a:rPr lang="en-US" dirty="0" smtClean="0"/>
              <a:t>This has been a very educational and applicable course this semester. I commend you for excellence. Not bad for first time teaching. You have great potential professor. </a:t>
            </a:r>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15</a:t>
            </a:fld>
            <a:endParaRPr lang="en-US"/>
          </a:p>
        </p:txBody>
      </p:sp>
    </p:spTree>
    <p:extLst>
      <p:ext uri="{BB962C8B-B14F-4D97-AF65-F5344CB8AC3E}">
        <p14:creationId xmlns:p14="http://schemas.microsoft.com/office/powerpoint/2010/main" val="312487394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Problem Statement</a:t>
            </a:r>
            <a:endParaRPr lang="en-US" dirty="0"/>
          </a:p>
        </p:txBody>
      </p:sp>
      <p:sp>
        <p:nvSpPr>
          <p:cNvPr id="3" name="Content Placeholder 2"/>
          <p:cNvSpPr>
            <a:spLocks noGrp="1"/>
          </p:cNvSpPr>
          <p:nvPr>
            <p:ph idx="1"/>
          </p:nvPr>
        </p:nvSpPr>
        <p:spPr/>
        <p:txBody>
          <a:bodyPr/>
          <a:lstStyle/>
          <a:p>
            <a:r>
              <a:rPr lang="en-US" dirty="0"/>
              <a:t>The task is to design a cable that will support a 60 ton vehicle. The cable is 25 foot long and can have an elastic deformation of no more than 10%. Using the Modulus of Elasticity for various metals design a cable. Use standard cable diameter </a:t>
            </a:r>
            <a:r>
              <a:rPr lang="en-US" dirty="0" smtClean="0"/>
              <a:t>sizes </a:t>
            </a:r>
            <a:r>
              <a:rPr lang="en-US" dirty="0"/>
              <a:t>listed below (units are inch</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2</a:t>
            </a:fld>
            <a:endParaRPr lang="en-US"/>
          </a:p>
        </p:txBody>
      </p:sp>
      <p:sp>
        <p:nvSpPr>
          <p:cNvPr id="7" name="Rectangle 1"/>
          <p:cNvSpPr>
            <a:spLocks noChangeArrowheads="1"/>
          </p:cNvSpPr>
          <p:nvPr/>
        </p:nvSpPr>
        <p:spPr bwMode="auto">
          <a:xfrm>
            <a:off x="5862638" y="26685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235921674"/>
              </p:ext>
            </p:extLst>
          </p:nvPr>
        </p:nvGraphicFramePr>
        <p:xfrm>
          <a:off x="4928360" y="3739357"/>
          <a:ext cx="1868556" cy="2716666"/>
        </p:xfrm>
        <a:graphic>
          <a:graphicData uri="http://schemas.openxmlformats.org/drawingml/2006/table">
            <a:tbl>
              <a:tblPr firstRow="1" firstCol="1" bandRow="1"/>
              <a:tblGrid>
                <a:gridCol w="1868556"/>
              </a:tblGrid>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166">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 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3/4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3/8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3/16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1/8</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1/16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marL="0" marR="0" algn="ctr">
                        <a:lnSpc>
                          <a:spcPct val="115000"/>
                        </a:lnSpc>
                        <a:spcBef>
                          <a:spcPts val="0"/>
                        </a:spcBef>
                        <a:spcAft>
                          <a:spcPts val="0"/>
                        </a:spcAft>
                      </a:pPr>
                      <a:r>
                        <a:rPr lang="en-US" sz="8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1/64</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Rectangle 2"/>
          <p:cNvSpPr>
            <a:spLocks noChangeArrowheads="1"/>
          </p:cNvSpPr>
          <p:nvPr/>
        </p:nvSpPr>
        <p:spPr bwMode="auto">
          <a:xfrm>
            <a:off x="-8400720" y="3510757"/>
            <a:ext cx="4874493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28275211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In order to find out what material to be used in the creation of the 25 foot cable I had to utilize various factors to calculate. I first had to understand my limits that the cable cannot stretch no more than 27.5 feet while lifting a 60 ton vehicle. I needed the modulus of elasticity and thermal expansion coefficients of several materials. This problem took a great amount of mathematical calculations.</a:t>
            </a:r>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3</a:t>
            </a:fld>
            <a:endParaRPr lang="en-US"/>
          </a:p>
        </p:txBody>
      </p:sp>
    </p:spTree>
    <p:extLst>
      <p:ext uri="{BB962C8B-B14F-4D97-AF65-F5344CB8AC3E}">
        <p14:creationId xmlns:p14="http://schemas.microsoft.com/office/powerpoint/2010/main" val="425351468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Material Information</a:t>
            </a:r>
            <a:endParaRPr lang="en-US" dirty="0"/>
          </a:p>
        </p:txBody>
      </p:sp>
      <p:sp>
        <p:nvSpPr>
          <p:cNvPr id="8" name="Content Placeholder 7"/>
          <p:cNvSpPr>
            <a:spLocks noGrp="1"/>
          </p:cNvSpPr>
          <p:nvPr>
            <p:ph idx="1"/>
          </p:nvPr>
        </p:nvSpPr>
        <p:spPr/>
        <p:txBody>
          <a:bodyPr/>
          <a:lstStyle/>
          <a:p>
            <a:r>
              <a:rPr lang="en-US" dirty="0"/>
              <a:t>2014-T6 </a:t>
            </a:r>
            <a:r>
              <a:rPr lang="en-US" dirty="0" smtClean="0"/>
              <a:t>Aluminum </a:t>
            </a:r>
          </a:p>
          <a:p>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4</a:t>
            </a:fld>
            <a:endParaRPr lang="en-US"/>
          </a:p>
        </p:txBody>
      </p:sp>
      <p:pic>
        <p:nvPicPr>
          <p:cNvPr id="10" name="Picture 9"/>
          <p:cNvPicPr/>
          <p:nvPr/>
        </p:nvPicPr>
        <p:blipFill>
          <a:blip r:embed="rId2"/>
          <a:stretch>
            <a:fillRect/>
          </a:stretch>
        </p:blipFill>
        <p:spPr>
          <a:xfrm>
            <a:off x="1722664" y="2709543"/>
            <a:ext cx="8746671" cy="3070769"/>
          </a:xfrm>
          <a:prstGeom prst="rect">
            <a:avLst/>
          </a:prstGeom>
        </p:spPr>
      </p:pic>
    </p:spTree>
    <p:extLst>
      <p:ext uri="{BB962C8B-B14F-4D97-AF65-F5344CB8AC3E}">
        <p14:creationId xmlns:p14="http://schemas.microsoft.com/office/powerpoint/2010/main" val="106499141"/>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Material Information</a:t>
            </a:r>
          </a:p>
        </p:txBody>
      </p:sp>
      <p:sp>
        <p:nvSpPr>
          <p:cNvPr id="3" name="Content Placeholder 2"/>
          <p:cNvSpPr>
            <a:spLocks noGrp="1"/>
          </p:cNvSpPr>
          <p:nvPr>
            <p:ph idx="1"/>
          </p:nvPr>
        </p:nvSpPr>
        <p:spPr/>
        <p:txBody>
          <a:bodyPr/>
          <a:lstStyle/>
          <a:p>
            <a:r>
              <a:rPr lang="en-US" dirty="0"/>
              <a:t>1045 Steel</a:t>
            </a:r>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5</a:t>
            </a:fld>
            <a:endParaRPr lang="en-US"/>
          </a:p>
        </p:txBody>
      </p:sp>
      <p:pic>
        <p:nvPicPr>
          <p:cNvPr id="6" name="Picture 5"/>
          <p:cNvPicPr>
            <a:picLocks noChangeAspect="1"/>
          </p:cNvPicPr>
          <p:nvPr/>
        </p:nvPicPr>
        <p:blipFill>
          <a:blip r:embed="rId2"/>
          <a:stretch>
            <a:fillRect/>
          </a:stretch>
        </p:blipFill>
        <p:spPr>
          <a:xfrm>
            <a:off x="790930" y="2988129"/>
            <a:ext cx="10515600" cy="1681843"/>
          </a:xfrm>
          <a:prstGeom prst="rect">
            <a:avLst/>
          </a:prstGeom>
        </p:spPr>
      </p:pic>
    </p:spTree>
    <p:extLst>
      <p:ext uri="{BB962C8B-B14F-4D97-AF65-F5344CB8AC3E}">
        <p14:creationId xmlns:p14="http://schemas.microsoft.com/office/powerpoint/2010/main" val="928996925"/>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Material Information</a:t>
            </a:r>
          </a:p>
        </p:txBody>
      </p:sp>
      <p:sp>
        <p:nvSpPr>
          <p:cNvPr id="3" name="Content Placeholder 2"/>
          <p:cNvSpPr>
            <a:spLocks noGrp="1"/>
          </p:cNvSpPr>
          <p:nvPr>
            <p:ph idx="1"/>
          </p:nvPr>
        </p:nvSpPr>
        <p:spPr/>
        <p:txBody>
          <a:bodyPr/>
          <a:lstStyle/>
          <a:p>
            <a:r>
              <a:rPr lang="en-US" dirty="0"/>
              <a:t>Copper</a:t>
            </a:r>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6</a:t>
            </a:fld>
            <a:endParaRPr lang="en-US"/>
          </a:p>
        </p:txBody>
      </p:sp>
      <p:pic>
        <p:nvPicPr>
          <p:cNvPr id="6" name="Picture 5"/>
          <p:cNvPicPr>
            <a:picLocks noChangeAspect="1"/>
          </p:cNvPicPr>
          <p:nvPr/>
        </p:nvPicPr>
        <p:blipFill>
          <a:blip r:embed="rId2"/>
          <a:stretch>
            <a:fillRect/>
          </a:stretch>
        </p:blipFill>
        <p:spPr>
          <a:xfrm>
            <a:off x="702129" y="2917357"/>
            <a:ext cx="10515600" cy="539261"/>
          </a:xfrm>
          <a:prstGeom prst="rect">
            <a:avLst/>
          </a:prstGeom>
        </p:spPr>
      </p:pic>
    </p:spTree>
    <p:extLst>
      <p:ext uri="{BB962C8B-B14F-4D97-AF65-F5344CB8AC3E}">
        <p14:creationId xmlns:p14="http://schemas.microsoft.com/office/powerpoint/2010/main" val="3621453275"/>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Material Information</a:t>
            </a:r>
          </a:p>
        </p:txBody>
      </p:sp>
      <p:sp>
        <p:nvSpPr>
          <p:cNvPr id="3" name="Content Placeholder 2"/>
          <p:cNvSpPr>
            <a:spLocks noGrp="1"/>
          </p:cNvSpPr>
          <p:nvPr>
            <p:ph idx="1"/>
          </p:nvPr>
        </p:nvSpPr>
        <p:spPr/>
        <p:txBody>
          <a:bodyPr/>
          <a:lstStyle/>
          <a:p>
            <a:r>
              <a:rPr lang="it-IT" dirty="0"/>
              <a:t>Titanium Ti-6Al-4V (Grade 5), Annealed</a:t>
            </a:r>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7</a:t>
            </a:fld>
            <a:endParaRPr lang="en-US"/>
          </a:p>
        </p:txBody>
      </p:sp>
      <p:pic>
        <p:nvPicPr>
          <p:cNvPr id="6" name="Picture 5"/>
          <p:cNvPicPr>
            <a:picLocks noChangeAspect="1"/>
          </p:cNvPicPr>
          <p:nvPr/>
        </p:nvPicPr>
        <p:blipFill>
          <a:blip r:embed="rId2"/>
          <a:stretch>
            <a:fillRect/>
          </a:stretch>
        </p:blipFill>
        <p:spPr>
          <a:xfrm>
            <a:off x="838200" y="2751625"/>
            <a:ext cx="10515599" cy="2702118"/>
          </a:xfrm>
          <a:prstGeom prst="rect">
            <a:avLst/>
          </a:prstGeom>
        </p:spPr>
      </p:pic>
    </p:spTree>
    <p:extLst>
      <p:ext uri="{BB962C8B-B14F-4D97-AF65-F5344CB8AC3E}">
        <p14:creationId xmlns:p14="http://schemas.microsoft.com/office/powerpoint/2010/main" val="2285842837"/>
      </p:ext>
    </p:extLst>
  </p:cSld>
  <p:clrMapOvr>
    <a:masterClrMapping/>
  </p:clrMapOvr>
  <p:transition spd="med">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 Calculations</a:t>
            </a:r>
            <a:endParaRPr lang="en-US" dirty="0"/>
          </a:p>
        </p:txBody>
      </p:sp>
      <p:sp>
        <p:nvSpPr>
          <p:cNvPr id="3" name="Content Placeholder 2"/>
          <p:cNvSpPr>
            <a:spLocks noGrp="1"/>
          </p:cNvSpPr>
          <p:nvPr>
            <p:ph idx="1"/>
          </p:nvPr>
        </p:nvSpPr>
        <p:spPr/>
        <p:txBody>
          <a:bodyPr/>
          <a:lstStyle/>
          <a:p>
            <a:r>
              <a:rPr lang="en-US" dirty="0" smtClean="0"/>
              <a:t>Calculated </a:t>
            </a:r>
            <a:r>
              <a:rPr lang="en-US" dirty="0"/>
              <a:t>Diameter Required for Each Material Based on Modulus of </a:t>
            </a:r>
            <a:r>
              <a:rPr lang="en-US" dirty="0" smtClean="0"/>
              <a:t>Elasticity.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8</a:t>
            </a:fld>
            <a:endParaRPr lang="en-US"/>
          </a:p>
        </p:txBody>
      </p:sp>
      <p:pic>
        <p:nvPicPr>
          <p:cNvPr id="6" name="Picture 5"/>
          <p:cNvPicPr>
            <a:picLocks noChangeAspect="1"/>
          </p:cNvPicPr>
          <p:nvPr/>
        </p:nvPicPr>
        <p:blipFill>
          <a:blip r:embed="rId2"/>
          <a:stretch>
            <a:fillRect/>
          </a:stretch>
        </p:blipFill>
        <p:spPr>
          <a:xfrm>
            <a:off x="4196443" y="2898989"/>
            <a:ext cx="4158415" cy="2245112"/>
          </a:xfrm>
          <a:prstGeom prst="rect">
            <a:avLst/>
          </a:prstGeom>
        </p:spPr>
      </p:pic>
    </p:spTree>
    <p:extLst>
      <p:ext uri="{BB962C8B-B14F-4D97-AF65-F5344CB8AC3E}">
        <p14:creationId xmlns:p14="http://schemas.microsoft.com/office/powerpoint/2010/main" val="111765183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Results - Calculations</a:t>
            </a:r>
          </a:p>
        </p:txBody>
      </p:sp>
      <p:sp>
        <p:nvSpPr>
          <p:cNvPr id="3" name="Content Placeholder 2"/>
          <p:cNvSpPr>
            <a:spLocks noGrp="1"/>
          </p:cNvSpPr>
          <p:nvPr>
            <p:ph idx="1"/>
          </p:nvPr>
        </p:nvSpPr>
        <p:spPr/>
        <p:txBody>
          <a:bodyPr/>
          <a:lstStyle/>
          <a:p>
            <a:r>
              <a:rPr lang="en-US" dirty="0" smtClean="0"/>
              <a:t>Stress </a:t>
            </a:r>
            <a:r>
              <a:rPr lang="en-US" dirty="0"/>
              <a:t>Calculations Based on all common diameter sizes given in Project </a:t>
            </a:r>
            <a:r>
              <a:rPr lang="en-US" dirty="0" smtClean="0"/>
              <a:t>Instructions</a:t>
            </a:r>
            <a:r>
              <a:rPr lang="en-US" dirty="0"/>
              <a:t>. </a:t>
            </a:r>
          </a:p>
        </p:txBody>
      </p:sp>
      <p:sp>
        <p:nvSpPr>
          <p:cNvPr id="4" name="Footer Placeholder 3"/>
          <p:cNvSpPr>
            <a:spLocks noGrp="1"/>
          </p:cNvSpPr>
          <p:nvPr>
            <p:ph type="ftr" sz="quarter" idx="11"/>
          </p:nvPr>
        </p:nvSpPr>
        <p:spPr/>
        <p:txBody>
          <a:bodyPr/>
          <a:lstStyle/>
          <a:p>
            <a:r>
              <a:rPr lang="en-US" smtClean="0"/>
              <a:t>METC 143 Materials and Processing</a:t>
            </a:r>
            <a:endParaRPr lang="en-US"/>
          </a:p>
        </p:txBody>
      </p:sp>
      <p:sp>
        <p:nvSpPr>
          <p:cNvPr id="5" name="Slide Number Placeholder 4"/>
          <p:cNvSpPr>
            <a:spLocks noGrp="1"/>
          </p:cNvSpPr>
          <p:nvPr>
            <p:ph type="sldNum" sz="quarter" idx="12"/>
          </p:nvPr>
        </p:nvSpPr>
        <p:spPr/>
        <p:txBody>
          <a:bodyPr/>
          <a:lstStyle/>
          <a:p>
            <a:fld id="{56441FDF-F1CF-46F7-B52D-F8D63D853E0F}" type="slidenum">
              <a:rPr lang="en-US" smtClean="0"/>
              <a:t>9</a:t>
            </a:fld>
            <a:endParaRPr lang="en-US"/>
          </a:p>
        </p:txBody>
      </p:sp>
      <p:pic>
        <p:nvPicPr>
          <p:cNvPr id="6" name="Picture 5"/>
          <p:cNvPicPr>
            <a:picLocks noChangeAspect="1"/>
          </p:cNvPicPr>
          <p:nvPr/>
        </p:nvPicPr>
        <p:blipFill>
          <a:blip r:embed="rId2"/>
          <a:stretch>
            <a:fillRect/>
          </a:stretch>
        </p:blipFill>
        <p:spPr>
          <a:xfrm>
            <a:off x="4702628" y="2645229"/>
            <a:ext cx="2726871" cy="3711121"/>
          </a:xfrm>
          <a:prstGeom prst="rect">
            <a:avLst/>
          </a:prstGeom>
        </p:spPr>
      </p:pic>
    </p:spTree>
    <p:extLst>
      <p:ext uri="{BB962C8B-B14F-4D97-AF65-F5344CB8AC3E}">
        <p14:creationId xmlns:p14="http://schemas.microsoft.com/office/powerpoint/2010/main" val="395177929"/>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TM04033917[[fn=Berlin]]</Template>
  <TotalTime>48</TotalTime>
  <Words>568</Words>
  <Application>Microsoft Office PowerPoint</Application>
  <PresentationFormat>Widescreen</PresentationFormat>
  <Paragraphs>84</Paragraphs>
  <Slides>15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Times New Roman</vt:lpstr>
      <vt:lpstr>Trebuchet MS</vt:lpstr>
      <vt:lpstr>Berlin</vt:lpstr>
      <vt:lpstr>Cable Design Project</vt:lpstr>
      <vt:lpstr>Problem Statement</vt:lpstr>
      <vt:lpstr>Introduction</vt:lpstr>
      <vt:lpstr>Results – Material Information</vt:lpstr>
      <vt:lpstr>Results – Material Information</vt:lpstr>
      <vt:lpstr>Results – Material Information</vt:lpstr>
      <vt:lpstr>Results – Material Information</vt:lpstr>
      <vt:lpstr>Results - Calculations</vt:lpstr>
      <vt:lpstr>Results - Calculations</vt:lpstr>
      <vt:lpstr>Results - Calculations</vt:lpstr>
      <vt:lpstr>Results - Calculations</vt:lpstr>
      <vt:lpstr>Fatigue Analysis</vt:lpstr>
      <vt:lpstr>Thermal Analysis</vt:lpstr>
      <vt:lpstr>Conclusion</vt:lpstr>
      <vt:lpstr>Thank You</vt:lpstr>
    </vt:vector>
  </TitlesOfParts>
  <Company>Ivy Tech Community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Cable Design Project</dc:title>
  <dc:creator>Everett Eugene Barry Jr.</dc:creator>
  <cp:lastModifiedBy>Everett</cp:lastModifiedBy>
  <cp:revision>8</cp:revision>
  <dcterms:created xsi:type="dcterms:W3CDTF">2015-12-08T16:38:43Z</dcterms:created>
  <dcterms:modified xsi:type="dcterms:W3CDTF">2015-12-14T03:35:06Z</dcterms:modified>
</cp:coreProperties>
</file>